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l Framhein" initials="CF" lastIdx="1" clrIdx="0">
    <p:extLst>
      <p:ext uri="{19B8F6BF-5375-455C-9EA6-DF929625EA0E}">
        <p15:presenceInfo xmlns:p15="http://schemas.microsoft.com/office/powerpoint/2012/main" userId="S-1-5-21-33949349-2127961191-1598175747-10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63" autoAdjust="0"/>
    <p:restoredTop sz="94660"/>
  </p:normalViewPr>
  <p:slideViewPr>
    <p:cSldViewPr snapToGrid="0">
      <p:cViewPr varScale="1">
        <p:scale>
          <a:sx n="78" d="100"/>
          <a:sy n="78" d="100"/>
        </p:scale>
        <p:origin x="222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824D-C9D0-4B87-914F-7CD0506F4AB2}" type="datetimeFigureOut">
              <a:rPr lang="en-NZ" smtClean="0"/>
              <a:t>21/05/2020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636A1-F73D-424A-9CDE-69598EB202B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33561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824D-C9D0-4B87-914F-7CD0506F4AB2}" type="datetimeFigureOut">
              <a:rPr lang="en-NZ" smtClean="0"/>
              <a:t>21/05/2020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636A1-F73D-424A-9CDE-69598EB202B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46496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824D-C9D0-4B87-914F-7CD0506F4AB2}" type="datetimeFigureOut">
              <a:rPr lang="en-NZ" smtClean="0"/>
              <a:t>21/05/2020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636A1-F73D-424A-9CDE-69598EB202B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40530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824D-C9D0-4B87-914F-7CD0506F4AB2}" type="datetimeFigureOut">
              <a:rPr lang="en-NZ" smtClean="0"/>
              <a:t>21/05/2020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636A1-F73D-424A-9CDE-69598EB202B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52281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824D-C9D0-4B87-914F-7CD0506F4AB2}" type="datetimeFigureOut">
              <a:rPr lang="en-NZ" smtClean="0"/>
              <a:t>21/05/2020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636A1-F73D-424A-9CDE-69598EB202B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38694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824D-C9D0-4B87-914F-7CD0506F4AB2}" type="datetimeFigureOut">
              <a:rPr lang="en-NZ" smtClean="0"/>
              <a:t>21/05/2020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636A1-F73D-424A-9CDE-69598EB202B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83725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824D-C9D0-4B87-914F-7CD0506F4AB2}" type="datetimeFigureOut">
              <a:rPr lang="en-NZ" smtClean="0"/>
              <a:t>21/05/2020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636A1-F73D-424A-9CDE-69598EB202B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26754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824D-C9D0-4B87-914F-7CD0506F4AB2}" type="datetimeFigureOut">
              <a:rPr lang="en-NZ" smtClean="0"/>
              <a:t>21/05/2020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636A1-F73D-424A-9CDE-69598EB202B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03311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824D-C9D0-4B87-914F-7CD0506F4AB2}" type="datetimeFigureOut">
              <a:rPr lang="en-NZ" smtClean="0"/>
              <a:t>21/05/2020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636A1-F73D-424A-9CDE-69598EB202B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19051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824D-C9D0-4B87-914F-7CD0506F4AB2}" type="datetimeFigureOut">
              <a:rPr lang="en-NZ" smtClean="0"/>
              <a:t>21/05/2020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636A1-F73D-424A-9CDE-69598EB202B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67473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824D-C9D0-4B87-914F-7CD0506F4AB2}" type="datetimeFigureOut">
              <a:rPr lang="en-NZ" smtClean="0"/>
              <a:t>21/05/2020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636A1-F73D-424A-9CDE-69598EB202B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18593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0824D-C9D0-4B87-914F-7CD0506F4AB2}" type="datetimeFigureOut">
              <a:rPr lang="en-NZ" smtClean="0"/>
              <a:t>21/05/2020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636A1-F73D-424A-9CDE-69598EB202B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23225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816608" y="611699"/>
            <a:ext cx="7609325" cy="2570413"/>
            <a:chOff x="2359146" y="1233491"/>
            <a:chExt cx="7200899" cy="2344271"/>
          </a:xfrm>
        </p:grpSpPr>
        <p:cxnSp>
          <p:nvCxnSpPr>
            <p:cNvPr id="16" name="直接连接符 15"/>
            <p:cNvCxnSpPr/>
            <p:nvPr/>
          </p:nvCxnSpPr>
          <p:spPr>
            <a:xfrm>
              <a:off x="7151198" y="2307389"/>
              <a:ext cx="0" cy="1270373"/>
            </a:xfrm>
            <a:prstGeom prst="line">
              <a:avLst/>
            </a:prstGeom>
            <a:ln w="28575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矩形 1"/>
            <p:cNvSpPr/>
            <p:nvPr/>
          </p:nvSpPr>
          <p:spPr>
            <a:xfrm>
              <a:off x="2359146" y="2459240"/>
              <a:ext cx="1200150" cy="58556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b="1" dirty="0">
                  <a:latin typeface="+mj-lt"/>
                </a:rPr>
                <a:t>IP PBX</a:t>
              </a:r>
              <a:endParaRPr lang="zh-CN" altLang="en-US" sz="1400" b="1" dirty="0">
                <a:latin typeface="+mj-lt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6910364" y="2500803"/>
              <a:ext cx="498763" cy="50244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R</a:t>
              </a:r>
              <a:endParaRPr lang="zh-CN" altLang="en-US" dirty="0"/>
            </a:p>
          </p:txBody>
        </p:sp>
        <p:sp>
          <p:nvSpPr>
            <p:cNvPr id="7" name="矩形 6"/>
            <p:cNvSpPr/>
            <p:nvPr/>
          </p:nvSpPr>
          <p:spPr>
            <a:xfrm>
              <a:off x="8359895" y="2459240"/>
              <a:ext cx="1200150" cy="58556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b="1" dirty="0">
                  <a:latin typeface="+mj-lt"/>
                </a:rPr>
                <a:t>ITSP</a:t>
              </a:r>
              <a:endParaRPr lang="zh-CN" altLang="en-US" sz="1400" b="1" dirty="0">
                <a:latin typeface="+mj-lt"/>
              </a:endParaRPr>
            </a:p>
          </p:txBody>
        </p:sp>
        <p:cxnSp>
          <p:nvCxnSpPr>
            <p:cNvPr id="9" name="直接连接符 8"/>
            <p:cNvCxnSpPr>
              <a:stCxn id="2" idx="3"/>
              <a:endCxn id="3" idx="1"/>
            </p:cNvCxnSpPr>
            <p:nvPr/>
          </p:nvCxnSpPr>
          <p:spPr>
            <a:xfrm>
              <a:off x="3559296" y="2752024"/>
              <a:ext cx="12001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>
              <a:stCxn id="3" idx="3"/>
              <a:endCxn id="6" idx="2"/>
            </p:cNvCxnSpPr>
            <p:nvPr/>
          </p:nvCxnSpPr>
          <p:spPr>
            <a:xfrm>
              <a:off x="5959596" y="2752024"/>
              <a:ext cx="9507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>
              <a:stCxn id="6" idx="6"/>
              <a:endCxn id="7" idx="1"/>
            </p:cNvCxnSpPr>
            <p:nvPr/>
          </p:nvCxnSpPr>
          <p:spPr>
            <a:xfrm>
              <a:off x="7409127" y="2752024"/>
              <a:ext cx="9507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5374017" y="2265825"/>
              <a:ext cx="0" cy="1311937"/>
            </a:xfrm>
            <a:prstGeom prst="line">
              <a:avLst/>
            </a:prstGeom>
            <a:ln w="28575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矩形 2"/>
            <p:cNvSpPr/>
            <p:nvPr/>
          </p:nvSpPr>
          <p:spPr>
            <a:xfrm>
              <a:off x="4759446" y="2459240"/>
              <a:ext cx="1200150" cy="58556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b="1" dirty="0">
                  <a:latin typeface="+mj-lt"/>
                </a:rPr>
                <a:t>SBC</a:t>
              </a:r>
              <a:endParaRPr lang="zh-CN" altLang="en-US" sz="1400" b="1" dirty="0">
                <a:latin typeface="+mj-lt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2359146" y="3101235"/>
              <a:ext cx="101646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r">
                <a:defRPr sz="9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1pPr>
            </a:lstStyle>
            <a:p>
              <a:r>
                <a:rPr lang="en-US" altLang="zh-CN" dirty="0"/>
                <a:t>192.168.60.40</a:t>
              </a:r>
              <a:endParaRPr lang="zh-CN" altLang="en-US" dirty="0"/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3789574" y="2382691"/>
              <a:ext cx="10164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9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Eth1 192.168.60.10</a:t>
              </a:r>
              <a:endPara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5913004" y="2386929"/>
              <a:ext cx="10164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9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Eth0</a:t>
              </a:r>
            </a:p>
            <a:p>
              <a:r>
                <a:rPr lang="en-US" altLang="zh-CN" sz="9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192.168.50.10</a:t>
              </a:r>
              <a:endPara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5948701" y="3101235"/>
              <a:ext cx="101646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900">
                  <a:solidFill>
                    <a:srgbClr val="FF0000"/>
                  </a:solidFill>
                </a:defRPr>
              </a:lvl1pPr>
            </a:lstStyle>
            <a:p>
              <a:r>
                <a:rPr lang="en-US" altLang="zh-CN" dirty="0"/>
                <a:t>Port Forwarding</a:t>
              </a:r>
              <a:endParaRPr lang="zh-CN" altLang="en-US" dirty="0"/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3651139" y="3101235"/>
              <a:ext cx="101646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r">
                <a:defRPr sz="9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1pPr>
            </a:lstStyle>
            <a:p>
              <a:pPr algn="ctr"/>
              <a:r>
                <a:rPr lang="en-US" altLang="zh-CN" dirty="0">
                  <a:solidFill>
                    <a:srgbClr val="FF0000"/>
                  </a:solidFill>
                </a:rPr>
                <a:t>LAN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7151198" y="2323285"/>
              <a:ext cx="101646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9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202.65.100.200</a:t>
              </a:r>
              <a:endPara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8543581" y="3101235"/>
              <a:ext cx="101646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9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211.128.90.110</a:t>
              </a:r>
              <a:endPara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7326337" y="3101235"/>
              <a:ext cx="101646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900">
                  <a:solidFill>
                    <a:srgbClr val="FF0000"/>
                  </a:solidFill>
                </a:defRPr>
              </a:lvl1pPr>
            </a:lstStyle>
            <a:p>
              <a:r>
                <a:rPr lang="en-US" altLang="zh-CN" dirty="0"/>
                <a:t>Internet</a:t>
              </a:r>
              <a:endParaRPr lang="zh-CN" altLang="en-US" dirty="0"/>
            </a:p>
          </p:txBody>
        </p:sp>
        <p:cxnSp>
          <p:nvCxnSpPr>
            <p:cNvPr id="30" name="直接连接符 29"/>
            <p:cNvCxnSpPr/>
            <p:nvPr/>
          </p:nvCxnSpPr>
          <p:spPr>
            <a:xfrm flipV="1">
              <a:off x="7159745" y="1870314"/>
              <a:ext cx="315330" cy="6466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云形 33"/>
            <p:cNvSpPr/>
            <p:nvPr/>
          </p:nvSpPr>
          <p:spPr>
            <a:xfrm>
              <a:off x="7044567" y="1476846"/>
              <a:ext cx="988689" cy="457464"/>
            </a:xfrm>
            <a:prstGeom prst="cloud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dirty="0"/>
                <a:t>Internet</a:t>
              </a:r>
              <a:endParaRPr lang="zh-CN" altLang="en-US" sz="1050" dirty="0"/>
            </a:p>
          </p:txBody>
        </p:sp>
        <p:pic>
          <p:nvPicPr>
            <p:cNvPr id="38" name="图片 3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81213" y="1233491"/>
              <a:ext cx="503790" cy="687270"/>
            </a:xfrm>
            <a:prstGeom prst="rect">
              <a:avLst/>
            </a:prstGeom>
          </p:spPr>
        </p:pic>
        <p:sp>
          <p:nvSpPr>
            <p:cNvPr id="42" name="文本框 41"/>
            <p:cNvSpPr txBox="1"/>
            <p:nvPr/>
          </p:nvSpPr>
          <p:spPr>
            <a:xfrm>
              <a:off x="8323032" y="1906989"/>
              <a:ext cx="104711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r">
                <a:defRPr sz="9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1pPr>
            </a:lstStyle>
            <a:p>
              <a:pPr algn="l"/>
              <a:r>
                <a:rPr lang="en-US" altLang="zh-CN" sz="800" dirty="0"/>
                <a:t>SIP Endpoint</a:t>
              </a:r>
              <a:endParaRPr lang="zh-CN" altLang="en-US" sz="800" dirty="0"/>
            </a:p>
          </p:txBody>
        </p:sp>
        <p:cxnSp>
          <p:nvCxnSpPr>
            <p:cNvPr id="10" name="直接连接符 9"/>
            <p:cNvCxnSpPr/>
            <p:nvPr/>
          </p:nvCxnSpPr>
          <p:spPr>
            <a:xfrm>
              <a:off x="7952306" y="1561458"/>
              <a:ext cx="92890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文本框 7"/>
          <p:cNvSpPr txBox="1"/>
          <p:nvPr/>
        </p:nvSpPr>
        <p:spPr>
          <a:xfrm>
            <a:off x="1707176" y="3531590"/>
            <a:ext cx="89120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CN" dirty="0">
                <a:latin typeface="+mj-lt"/>
              </a:rPr>
              <a:t>Access network:  SIP endpoints register to IPPBX through SBC</a:t>
            </a:r>
          </a:p>
          <a:p>
            <a:pPr marL="342900" indent="-342900">
              <a:buAutoNum type="arabicPeriod"/>
            </a:pPr>
            <a:r>
              <a:rPr lang="en-US" altLang="zh-CN" dirty="0">
                <a:latin typeface="+mj-lt"/>
              </a:rPr>
              <a:t>Access Trunk: SIP trunk between ITSP and SBC, send and receive calls from ITSP</a:t>
            </a:r>
          </a:p>
          <a:p>
            <a:pPr marL="342900" indent="-342900">
              <a:buAutoNum type="arabicPeriod"/>
            </a:pPr>
            <a:r>
              <a:rPr lang="en-US" altLang="zh-CN" dirty="0">
                <a:latin typeface="+mj-lt"/>
              </a:rPr>
              <a:t>Core Trunk:  SIP trunk between SBC and IP PBX, send and receive calls from IP PBX</a:t>
            </a:r>
          </a:p>
          <a:p>
            <a:endParaRPr lang="en-US" altLang="zh-CN" dirty="0">
              <a:latin typeface="+mj-lt"/>
            </a:endParaRPr>
          </a:p>
          <a:p>
            <a:r>
              <a:rPr lang="en-US" altLang="zh-CN" dirty="0"/>
              <a:t>A successful call include two sessions</a:t>
            </a:r>
          </a:p>
          <a:p>
            <a:pPr marL="342900" indent="-342900">
              <a:buAutoNum type="arabicParenR"/>
            </a:pPr>
            <a:r>
              <a:rPr lang="en-US" altLang="zh-CN" dirty="0">
                <a:latin typeface="+mj-lt"/>
              </a:rPr>
              <a:t>ITSP ---SBC</a:t>
            </a:r>
          </a:p>
          <a:p>
            <a:pPr marL="342900" indent="-342900">
              <a:buAutoNum type="arabicParenR"/>
            </a:pPr>
            <a:r>
              <a:rPr lang="en-US" altLang="zh-CN" dirty="0">
                <a:latin typeface="+mj-lt"/>
              </a:rPr>
              <a:t>SBC--- IP PBX</a:t>
            </a:r>
          </a:p>
          <a:p>
            <a:r>
              <a:rPr lang="en-US" altLang="zh-CN" dirty="0">
                <a:latin typeface="+mj-lt"/>
              </a:rPr>
              <a:t>The call flow is </a:t>
            </a:r>
          </a:p>
          <a:p>
            <a:r>
              <a:rPr lang="en-US" altLang="zh-CN" dirty="0">
                <a:latin typeface="+mj-lt"/>
              </a:rPr>
              <a:t>Call to IPPBX: ITSP----SBC----IP PBX, that is Access trunk----SBC ---- IP PBX</a:t>
            </a:r>
          </a:p>
          <a:p>
            <a:r>
              <a:rPr lang="en-US" altLang="zh-CN" dirty="0">
                <a:latin typeface="+mj-lt"/>
              </a:rPr>
              <a:t>Call from IPPBX: IP PBX--- SBC---ITSP, that is Core trunk ---- SBC ---- ITSP</a:t>
            </a:r>
          </a:p>
          <a:p>
            <a:endParaRPr lang="en-US" altLang="zh-CN" dirty="0">
              <a:latin typeface="+mj-lt"/>
            </a:endParaRPr>
          </a:p>
          <a:p>
            <a:endParaRPr lang="en-US" altLang="zh-CN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79043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47510" y="626957"/>
            <a:ext cx="2866875" cy="4635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buClr>
                <a:srgbClr val="8CB3E3"/>
              </a:buClr>
              <a:buSzPct val="100000"/>
              <a:defRPr/>
            </a:pPr>
            <a:r>
              <a:rPr lang="en-US" altLang="zh-CN" dirty="0">
                <a:solidFill>
                  <a:srgbClr val="FF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Arial" panose="020B0604020202020204" pitchFamily="34" charset="0"/>
              </a:rPr>
              <a:t>Why SBC is a SIP Firewall? 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510" y="1381791"/>
            <a:ext cx="6315899" cy="216693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7510" y="3681984"/>
            <a:ext cx="6330993" cy="159588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7509" y="5411123"/>
            <a:ext cx="6330993" cy="798062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8241792" y="1584960"/>
            <a:ext cx="32796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Call blacklist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Call whitelist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SIP header manipulation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Register source IP/ IP range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Domain filter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34034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48512" y="397353"/>
            <a:ext cx="6096000" cy="65556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1400" dirty="0">
                <a:solidFill>
                  <a:srgbClr val="FF0000"/>
                </a:solidFill>
              </a:rPr>
              <a:t>INVITE sip:76644228@10.40.1.145 SIP/2.0</a:t>
            </a:r>
          </a:p>
          <a:p>
            <a:r>
              <a:rPr lang="zh-CN" altLang="en-US" sz="1400" dirty="0"/>
              <a:t>Via: SIP/2.0/UDP 10.40.1.174:5060;branch=z9hG4bK403d8ea0</a:t>
            </a:r>
          </a:p>
          <a:p>
            <a:r>
              <a:rPr lang="zh-CN" altLang="en-US" sz="1400" dirty="0"/>
              <a:t>Max-Forwards: 70</a:t>
            </a:r>
          </a:p>
          <a:p>
            <a:r>
              <a:rPr lang="zh-CN" altLang="en-US" sz="1400" dirty="0"/>
              <a:t>From: "Frutan Central 03" &lt;sip:24619444@</a:t>
            </a:r>
            <a:r>
              <a:rPr lang="zh-CN" altLang="en-US" sz="1400" u="sng" dirty="0">
                <a:solidFill>
                  <a:srgbClr val="FF0000"/>
                </a:solidFill>
              </a:rPr>
              <a:t>10.40.1.174</a:t>
            </a:r>
            <a:r>
              <a:rPr lang="zh-CN" altLang="en-US" sz="1400" dirty="0"/>
              <a:t>&gt;;tag=as310ce46f</a:t>
            </a:r>
          </a:p>
          <a:p>
            <a:r>
              <a:rPr lang="zh-CN" altLang="en-US" sz="1400" dirty="0"/>
              <a:t>To: &lt;sip:76644228@10.40.1.145&gt;</a:t>
            </a:r>
          </a:p>
          <a:p>
            <a:r>
              <a:rPr lang="zh-CN" altLang="en-US" sz="1400" dirty="0"/>
              <a:t>Contact: &lt;sip:24619444@10.40.1.174:5060&gt;</a:t>
            </a:r>
          </a:p>
          <a:p>
            <a:r>
              <a:rPr lang="zh-CN" altLang="en-US" sz="1400" dirty="0"/>
              <a:t>Call-ID: 07c8205b7da71fd42fb1978d371ee5b0@10.40.1.174:5060</a:t>
            </a:r>
          </a:p>
          <a:p>
            <a:r>
              <a:rPr lang="zh-CN" altLang="en-US" sz="1400" dirty="0"/>
              <a:t>CSeq: 102 INVITE</a:t>
            </a:r>
          </a:p>
          <a:p>
            <a:r>
              <a:rPr lang="zh-CN" altLang="en-US" sz="1400" dirty="0"/>
              <a:t>User-Agent: PBXVirtual.co.cr Asterisk</a:t>
            </a:r>
          </a:p>
          <a:p>
            <a:r>
              <a:rPr lang="zh-CN" altLang="en-US" sz="1400" dirty="0"/>
              <a:t>Date: Wed, 04 Mar 2020 18:42:07 GMT</a:t>
            </a:r>
          </a:p>
          <a:p>
            <a:r>
              <a:rPr lang="zh-CN" altLang="en-US" sz="1400" dirty="0"/>
              <a:t>Allow: INVITE, ACK, CANCEL, OPTIONS, BYE, REFER, SUBSCRIBE, NOTIFY, INFO, PUBLISH, MESSAGE</a:t>
            </a:r>
          </a:p>
          <a:p>
            <a:r>
              <a:rPr lang="zh-CN" altLang="en-US" sz="1400" dirty="0"/>
              <a:t>Supported: replaces, timer</a:t>
            </a:r>
          </a:p>
          <a:p>
            <a:r>
              <a:rPr lang="zh-CN" altLang="en-US" sz="1400" dirty="0"/>
              <a:t>X-Caller-Id: 24619444</a:t>
            </a:r>
          </a:p>
          <a:p>
            <a:r>
              <a:rPr lang="zh-CN" altLang="en-US" sz="1400" dirty="0"/>
              <a:t>Content-Type: application/sdp</a:t>
            </a:r>
          </a:p>
          <a:p>
            <a:r>
              <a:rPr lang="zh-CN" altLang="en-US" sz="1400" dirty="0"/>
              <a:t>Content-Length: 256</a:t>
            </a:r>
          </a:p>
          <a:p>
            <a:endParaRPr lang="zh-CN" altLang="en-US" sz="1400" dirty="0"/>
          </a:p>
          <a:p>
            <a:r>
              <a:rPr lang="zh-CN" altLang="en-US" sz="1400" dirty="0"/>
              <a:t>v=0</a:t>
            </a:r>
          </a:p>
          <a:p>
            <a:r>
              <a:rPr lang="zh-CN" altLang="en-US" sz="1400" dirty="0"/>
              <a:t>o=root 832062601 832062601 IN IP4 10.40.1.174</a:t>
            </a:r>
          </a:p>
          <a:p>
            <a:r>
              <a:rPr lang="zh-CN" altLang="en-US" sz="1400" dirty="0"/>
              <a:t>s=Asterisk PBX 11.16.0</a:t>
            </a:r>
          </a:p>
          <a:p>
            <a:r>
              <a:rPr lang="zh-CN" altLang="en-US" sz="1400" dirty="0"/>
              <a:t>c=IN IP4 10.40.1.174</a:t>
            </a:r>
          </a:p>
          <a:p>
            <a:r>
              <a:rPr lang="zh-CN" altLang="en-US" sz="1400" dirty="0"/>
              <a:t>t=0 0</a:t>
            </a:r>
          </a:p>
          <a:p>
            <a:r>
              <a:rPr lang="zh-CN" altLang="en-US" sz="1400" dirty="0"/>
              <a:t>m=audio 18076 RTP/AVP 0 8 101</a:t>
            </a:r>
          </a:p>
          <a:p>
            <a:r>
              <a:rPr lang="zh-CN" altLang="en-US" sz="1400" dirty="0"/>
              <a:t>a=rtpmap:0 PCMU/8000</a:t>
            </a:r>
          </a:p>
          <a:p>
            <a:r>
              <a:rPr lang="zh-CN" altLang="en-US" sz="1400" dirty="0"/>
              <a:t>a=rtpmap:8 PCMA/8000</a:t>
            </a:r>
          </a:p>
          <a:p>
            <a:r>
              <a:rPr lang="zh-CN" altLang="en-US" sz="1400" dirty="0"/>
              <a:t>a=rtpmap:101 telephone-event/8000</a:t>
            </a:r>
          </a:p>
          <a:p>
            <a:r>
              <a:rPr lang="zh-CN" altLang="en-US" sz="1400" dirty="0"/>
              <a:t>a=fmtp:101 0-16</a:t>
            </a:r>
          </a:p>
          <a:p>
            <a:r>
              <a:rPr lang="zh-CN" altLang="en-US" sz="1400" dirty="0"/>
              <a:t>a=ptime:20</a:t>
            </a:r>
          </a:p>
          <a:p>
            <a:r>
              <a:rPr lang="zh-CN" altLang="en-US" sz="1400" dirty="0"/>
              <a:t>a=sendrecv</a:t>
            </a:r>
          </a:p>
        </p:txBody>
      </p:sp>
      <p:cxnSp>
        <p:nvCxnSpPr>
          <p:cNvPr id="4" name="直接连接符 3"/>
          <p:cNvCxnSpPr/>
          <p:nvPr/>
        </p:nvCxnSpPr>
        <p:spPr>
          <a:xfrm>
            <a:off x="6949440" y="499872"/>
            <a:ext cx="0" cy="602284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矩形 4"/>
          <p:cNvSpPr/>
          <p:nvPr/>
        </p:nvSpPr>
        <p:spPr>
          <a:xfrm>
            <a:off x="1048512" y="397353"/>
            <a:ext cx="5693664" cy="347970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箭头连接符 6"/>
          <p:cNvCxnSpPr/>
          <p:nvPr/>
        </p:nvCxnSpPr>
        <p:spPr>
          <a:xfrm>
            <a:off x="6742176" y="499872"/>
            <a:ext cx="1365504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8107680" y="315206"/>
            <a:ext cx="2621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SIP header– </a:t>
            </a:r>
            <a:r>
              <a:rPr lang="en-US" altLang="zh-CN" dirty="0">
                <a:solidFill>
                  <a:srgbClr val="FF0000"/>
                </a:solidFill>
              </a:rPr>
              <a:t>request line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809" y="765493"/>
            <a:ext cx="3390519" cy="2097070"/>
          </a:xfrm>
          <a:prstGeom prst="rect">
            <a:avLst/>
          </a:prstGeom>
        </p:spPr>
      </p:pic>
      <p:cxnSp>
        <p:nvCxnSpPr>
          <p:cNvPr id="12" name="肘形连接符 11"/>
          <p:cNvCxnSpPr/>
          <p:nvPr/>
        </p:nvCxnSpPr>
        <p:spPr>
          <a:xfrm>
            <a:off x="4974336" y="1292352"/>
            <a:ext cx="3133344" cy="2218944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8107680" y="3342823"/>
            <a:ext cx="2621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Domain Filter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789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397" y="1633003"/>
            <a:ext cx="9613986" cy="214651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592397" y="614765"/>
            <a:ext cx="5008294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buClr>
                <a:srgbClr val="8CB3E3"/>
              </a:buClr>
              <a:buSzPct val="100000"/>
              <a:defRPr/>
            </a:pPr>
            <a:r>
              <a:rPr lang="en-US" altLang="zh-CN" dirty="0">
                <a:solidFill>
                  <a:srgbClr val="FF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Arial" panose="020B0604020202020204" pitchFamily="34" charset="0"/>
              </a:rPr>
              <a:t>How SBC implement network topology hiding? 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209" y="4192391"/>
            <a:ext cx="9526963" cy="1869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242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3693" y="700109"/>
            <a:ext cx="3378041" cy="4635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Clr>
                <a:srgbClr val="8CB3E3"/>
              </a:buClr>
              <a:buSzPct val="100000"/>
            </a:pPr>
            <a:r>
              <a:rPr lang="en-US" altLang="zh-CN" dirty="0">
                <a:solidFill>
                  <a:srgbClr val="FF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Arial" panose="020B0604020202020204" pitchFamily="34" charset="0"/>
              </a:rPr>
              <a:t>Registration</a:t>
            </a:r>
            <a:r>
              <a:rPr lang="zh-CN" altLang="en-US" dirty="0">
                <a:solidFill>
                  <a:srgbClr val="FF0000"/>
                </a:solidFill>
                <a:latin typeface="Open Sans Light" panose="020B0306030504020204" pitchFamily="34" charset="0"/>
                <a:ea typeface="等线 Light" panose="02010600030101010101" pitchFamily="2" charset="-122"/>
                <a:cs typeface="Open Sans Light" panose="020B0306030504020204" pitchFamily="34" charset="0"/>
                <a:sym typeface="Arial" panose="020B060402020202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Arial" panose="020B0604020202020204" pitchFamily="34" charset="0"/>
              </a:rPr>
              <a:t>/</a:t>
            </a:r>
            <a:r>
              <a:rPr lang="zh-CN" altLang="en-US" dirty="0">
                <a:solidFill>
                  <a:srgbClr val="FF0000"/>
                </a:solidFill>
                <a:latin typeface="Open Sans Light" panose="020B0306030504020204" pitchFamily="34" charset="0"/>
                <a:ea typeface="等线 Light" panose="02010600030101010101" pitchFamily="2" charset="-122"/>
                <a:cs typeface="Open Sans Light" panose="020B0306030504020204" pitchFamily="34" charset="0"/>
                <a:sym typeface="Arial" panose="020B060402020202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Arial" panose="020B0604020202020204" pitchFamily="34" charset="0"/>
              </a:rPr>
              <a:t>Call</a:t>
            </a:r>
            <a:r>
              <a:rPr lang="zh-CN" altLang="en-US" dirty="0">
                <a:solidFill>
                  <a:srgbClr val="FF0000"/>
                </a:solidFill>
                <a:latin typeface="Open Sans Light" panose="020B0306030504020204" pitchFamily="34" charset="0"/>
                <a:ea typeface="等线 Light" panose="02010600030101010101" pitchFamily="2" charset="-122"/>
                <a:cs typeface="Open Sans Light" panose="020B0306030504020204" pitchFamily="34" charset="0"/>
                <a:sym typeface="Arial" panose="020B060402020202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Arial" panose="020B0604020202020204" pitchFamily="34" charset="0"/>
              </a:rPr>
              <a:t>Rate</a:t>
            </a:r>
            <a:r>
              <a:rPr lang="zh-CN" altLang="en-US" dirty="0">
                <a:solidFill>
                  <a:srgbClr val="FF0000"/>
                </a:solidFill>
                <a:latin typeface="Open Sans Light" panose="020B0306030504020204" pitchFamily="34" charset="0"/>
                <a:ea typeface="等线 Light" panose="02010600030101010101" pitchFamily="2" charset="-122"/>
                <a:cs typeface="Open Sans Light" panose="020B0306030504020204" pitchFamily="34" charset="0"/>
                <a:sym typeface="Arial" panose="020B060402020202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Arial" panose="020B0604020202020204" pitchFamily="34" charset="0"/>
              </a:rPr>
              <a:t>Limiting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/>
          <a:srcRect l="10386" r="15988" b="13669"/>
          <a:stretch/>
        </p:blipFill>
        <p:spPr>
          <a:xfrm>
            <a:off x="683693" y="1521277"/>
            <a:ext cx="5466566" cy="2512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847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08284" y="551238"/>
            <a:ext cx="2275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Arial" panose="020B0604020202020204" pitchFamily="34" charset="0"/>
              </a:rPr>
              <a:t>How SBC Anti-attack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7CBCEDFA-1668-4925-8A0C-6EA824000A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295" r="5018" b="6214"/>
          <a:stretch/>
        </p:blipFill>
        <p:spPr>
          <a:xfrm>
            <a:off x="808284" y="1467338"/>
            <a:ext cx="7118099" cy="2104345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2C0FEA30-5E3D-43B7-970D-F9A32080255C}"/>
              </a:ext>
            </a:extLst>
          </p:cNvPr>
          <p:cNvSpPr/>
          <p:nvPr/>
        </p:nvSpPr>
        <p:spPr>
          <a:xfrm>
            <a:off x="808284" y="1009288"/>
            <a:ext cx="24445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Arial" panose="020B0604020202020204" pitchFamily="34" charset="0"/>
              </a:rPr>
              <a:t>DoS/DDoS attack protection</a:t>
            </a:r>
            <a:endParaRPr lang="zh-CN" altLang="en-US" sz="1400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92DD6551-0F4C-4D45-A34E-306D1CAB19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813" y="4190731"/>
            <a:ext cx="3879009" cy="2168228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C36C83D9-B244-4E21-AC7D-ECD0A23854BF}"/>
              </a:ext>
            </a:extLst>
          </p:cNvPr>
          <p:cNvSpPr/>
          <p:nvPr/>
        </p:nvSpPr>
        <p:spPr>
          <a:xfrm>
            <a:off x="5091849" y="4317084"/>
            <a:ext cx="23423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Arial" panose="020B0604020202020204" pitchFamily="34" charset="0"/>
              </a:rPr>
              <a:t>IP Security and SIP security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528460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27466</TotalTime>
  <Words>486</Words>
  <Application>Microsoft Office PowerPoint</Application>
  <PresentationFormat>宽屏</PresentationFormat>
  <Paragraphs>66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Open Sans Light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Telecom Cook Islands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 Framhein</dc:creator>
  <cp:lastModifiedBy>Tse lich</cp:lastModifiedBy>
  <cp:revision>42</cp:revision>
  <dcterms:created xsi:type="dcterms:W3CDTF">2016-09-28T00:05:04Z</dcterms:created>
  <dcterms:modified xsi:type="dcterms:W3CDTF">2020-05-21T03:37:39Z</dcterms:modified>
</cp:coreProperties>
</file>